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2"/>
  </p:handout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9" r:id="rId23"/>
    <p:sldId id="282" r:id="rId24"/>
    <p:sldId id="277" r:id="rId25"/>
    <p:sldId id="278" r:id="rId26"/>
    <p:sldId id="280" r:id="rId27"/>
    <p:sldId id="281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100C"/>
    <a:srgbClr val="0000FF"/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103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3000">
        <p:fade/>
      </p:transition>
    </mc:Choice>
    <mc:Fallback xmlns="">
      <p:transition spd="med" advClick="0" advTm="1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3000">
        <p:fade/>
      </p:transition>
    </mc:Choice>
    <mc:Fallback xmlns="">
      <p:transition spd="med" advClick="0" advTm="1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3000">
        <p:fade/>
      </p:transition>
    </mc:Choice>
    <mc:Fallback xmlns="">
      <p:transition spd="med" advClick="0" advTm="1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3000">
        <p:fade/>
      </p:transition>
    </mc:Choice>
    <mc:Fallback xmlns="">
      <p:transition spd="med" advClick="0" advTm="1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3000">
        <p:fade/>
      </p:transition>
    </mc:Choice>
    <mc:Fallback xmlns="">
      <p:transition spd="med" advClick="0" advTm="1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3000">
        <p:fade/>
      </p:transition>
    </mc:Choice>
    <mc:Fallback xmlns="">
      <p:transition spd="med" advClick="0" advTm="1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3000">
        <p:fade/>
      </p:transition>
    </mc:Choice>
    <mc:Fallback xmlns="">
      <p:transition spd="med" advClick="0" advTm="1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3000">
        <p:fade/>
      </p:transition>
    </mc:Choice>
    <mc:Fallback xmlns="">
      <p:transition spd="med" advClick="0" advTm="1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3000">
        <p:fade/>
      </p:transition>
    </mc:Choice>
    <mc:Fallback xmlns="">
      <p:transition spd="med" advClick="0" advTm="1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3000">
        <p:fade/>
      </p:transition>
    </mc:Choice>
    <mc:Fallback xmlns="">
      <p:transition spd="med" advClick="0" advTm="1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3000">
        <p:fade/>
      </p:transition>
    </mc:Choice>
    <mc:Fallback xmlns="">
      <p:transition spd="med" advClick="0" advTm="1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13000">
        <p:fade/>
      </p:transition>
    </mc:Choice>
    <mc:Fallback xmlns="">
      <p:transition spd="med" advClick="0" advTm="1300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se/pin/470415123554023453/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9830" y="3875332"/>
            <a:ext cx="7902054" cy="1876607"/>
          </a:xfrm>
        </p:spPr>
        <p:txBody>
          <a:bodyPr>
            <a:noAutofit/>
          </a:bodyPr>
          <a:lstStyle/>
          <a:p>
            <a:r>
              <a:rPr lang="ru-RU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4D100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«Писатели-педагоги»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04653" y="6022239"/>
            <a:ext cx="6172408" cy="553877"/>
          </a:xfrm>
        </p:spPr>
        <p:txBody>
          <a:bodyPr>
            <a:normAutofit fontScale="85000" lnSpcReduction="10000"/>
          </a:bodyPr>
          <a:lstStyle/>
          <a:p>
            <a:r>
              <a:rPr lang="ru-RU" sz="2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Виртуальная выставка в Год педагога и наставника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07C53DE-8D0B-41D5-A643-36F50A1C99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857" y="2042103"/>
            <a:ext cx="4216485" cy="2841911"/>
          </a:xfrm>
          <a:prstGeom prst="rect">
            <a:avLst/>
          </a:prstGeom>
        </p:spPr>
      </p:pic>
      <p:pic>
        <p:nvPicPr>
          <p:cNvPr id="8" name="Неизвестный исполнитель - Как упоительны в России вечера (минус)">
            <a:hlinkClick r:id="" action="ppaction://media"/>
            <a:extLst>
              <a:ext uri="{FF2B5EF4-FFF2-40B4-BE49-F238E27FC236}">
                <a16:creationId xmlns:a16="http://schemas.microsoft.com/office/drawing/2014/main" id="{4C0D9E25-BFD0-485A-9146-783F5A26919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900" end="10169.3125"/>
                  <p14:fade out="25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0F0F58-2199-47CE-A7B3-7D09513BB37A}"/>
              </a:ext>
            </a:extLst>
          </p:cNvPr>
          <p:cNvSpPr txBox="1"/>
          <p:nvPr/>
        </p:nvSpPr>
        <p:spPr>
          <a:xfrm>
            <a:off x="4114800" y="2974554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597AA15-D57F-460D-A9E0-5C2B18DB5BB3}"/>
              </a:ext>
            </a:extLst>
          </p:cNvPr>
          <p:cNvSpPr/>
          <p:nvPr/>
        </p:nvSpPr>
        <p:spPr>
          <a:xfrm>
            <a:off x="4852866" y="335845"/>
            <a:ext cx="4064563" cy="618630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Льва Толстого - авторские короткие зарисовки из жизни, которые будет полезно прочесть не только детям. В них читатель встретит людей, животных, птиц в их обыденной или новой для них обстановке.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Толстого полезны тем, что они позволяют разрешить основные задачи в воспитании, образовании ребенка. Они обладают глубоким содержанием, но в то же время — замечательным и неповторимым стилем художественного изложения.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Главные ценности в рассказах Толстого — терпение, духовное и нравственное совершенствование, умение жертвовать интересами ради высшего блага. 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81549B3-C193-4303-976C-5B90A88837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24" y="1511555"/>
            <a:ext cx="3897811" cy="51453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DBB5FFF-063F-4D41-BB9A-590700254B3B}"/>
              </a:ext>
            </a:extLst>
          </p:cNvPr>
          <p:cNvSpPr/>
          <p:nvPr/>
        </p:nvSpPr>
        <p:spPr>
          <a:xfrm>
            <a:off x="347692" y="303295"/>
            <a:ext cx="4224308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Толстой Л.Н. Рассказы. – Москва : РОСМЭН-ПРЕСС, 2011. – 64 с.: ил. – (Детская библиотека РОСМЭН).</a:t>
            </a:r>
          </a:p>
        </p:txBody>
      </p:sp>
    </p:spTree>
    <p:extLst>
      <p:ext uri="{BB962C8B-B14F-4D97-AF65-F5344CB8AC3E}">
        <p14:creationId xmlns:p14="http://schemas.microsoft.com/office/powerpoint/2010/main" val="3002746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2000">
        <p:fade/>
      </p:transition>
    </mc:Choice>
    <mc:Fallback>
      <p:transition spd="med" advClick="0" advTm="22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908" y="243949"/>
            <a:ext cx="8206813" cy="795801"/>
          </a:xfrm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sz="3800" b="1" dirty="0">
                <a:ln w="9525">
                  <a:noFill/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Иван Сергеевич ТУРГЕНЕВ (1818-1883)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0F0F58-2199-47CE-A7B3-7D09513BB37A}"/>
              </a:ext>
            </a:extLst>
          </p:cNvPr>
          <p:cNvSpPr txBox="1"/>
          <p:nvPr/>
        </p:nvSpPr>
        <p:spPr>
          <a:xfrm>
            <a:off x="4114800" y="2974554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597AA15-D57F-460D-A9E0-5C2B18DB5BB3}"/>
              </a:ext>
            </a:extLst>
          </p:cNvPr>
          <p:cNvSpPr/>
          <p:nvPr/>
        </p:nvSpPr>
        <p:spPr>
          <a:xfrm>
            <a:off x="4654314" y="1330349"/>
            <a:ext cx="4064563" cy="535531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Великий русский писатель, поэт, драматург, публицист, переводчик.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 сделал для просвещения народа. Одним из его дел было составление проекта «Общества для распространения грамотности и первоначального образования».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Тургенев считал своей обязанностью  способствовать просвещению собственных крестьян. Вскоре после отмены крепостного права, в 1862 г., подарил барский дом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Грибовке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школы. А в 1863 г. учредил и открыл школу в имении в Спасском. Иван Сергеевич отпускал средства на ее содержание, следил за тем, чтобы в ней преподавали хорошие педагоги, и за тем, какие успехи показывают ее ученики. </a:t>
            </a:r>
            <a:endParaRPr lang="ru-RU" sz="500" dirty="0">
              <a:solidFill>
                <a:srgbClr val="4D100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77EC3B6-2196-4AB3-A19B-682DB20296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68" y="1330349"/>
            <a:ext cx="4158469" cy="528370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29054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2000">
        <p:fade/>
      </p:transition>
    </mc:Choice>
    <mc:Fallback>
      <p:transition spd="med" advClick="0" advTm="22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0F0F58-2199-47CE-A7B3-7D09513BB37A}"/>
              </a:ext>
            </a:extLst>
          </p:cNvPr>
          <p:cNvSpPr txBox="1"/>
          <p:nvPr/>
        </p:nvSpPr>
        <p:spPr>
          <a:xfrm>
            <a:off x="4114800" y="2974554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597AA15-D57F-460D-A9E0-5C2B18DB5BB3}"/>
              </a:ext>
            </a:extLst>
          </p:cNvPr>
          <p:cNvSpPr/>
          <p:nvPr/>
        </p:nvSpPr>
        <p:spPr>
          <a:xfrm>
            <a:off x="4748204" y="2018331"/>
            <a:ext cx="4141823" cy="397031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книге собраны самые популярные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И.С. Тургенева, а также его прекрасные и уникальные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стихотворения в прозе.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«Стихотворения в прозе»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И.С.Тургенева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собрание небольших лирических миниатюр, объединенных общим замыслом автора. Написаны они были в последние годы жизни писателя, которого волновали коренные вопросы бытия, “вечные” вопросы жизни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81549B3-C193-4303-976C-5B90A88837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36" y="1864095"/>
            <a:ext cx="3298464" cy="49126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DBB5FFF-063F-4D41-BB9A-590700254B3B}"/>
              </a:ext>
            </a:extLst>
          </p:cNvPr>
          <p:cNvSpPr/>
          <p:nvPr/>
        </p:nvSpPr>
        <p:spPr>
          <a:xfrm>
            <a:off x="347691" y="303295"/>
            <a:ext cx="4400513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Тургенев И.С. Повести. Рассказы. Стихотворения в прозе. – Москва : Дрофа : Вече, 2002. – 400 с.: (Библиотека отечественной классической художественной литературы).</a:t>
            </a:r>
          </a:p>
        </p:txBody>
      </p:sp>
    </p:spTree>
    <p:extLst>
      <p:ext uri="{BB962C8B-B14F-4D97-AF65-F5344CB8AC3E}">
        <p14:creationId xmlns:p14="http://schemas.microsoft.com/office/powerpoint/2010/main" val="149869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8000">
        <p:fade/>
      </p:transition>
    </mc:Choice>
    <mc:Fallback xmlns="">
      <p:transition spd="med" advClick="0" advTm="18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907" y="239614"/>
            <a:ext cx="8206813" cy="795801"/>
          </a:xfrm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sz="3800" b="1" dirty="0">
                <a:ln w="9525">
                  <a:noFill/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Константин Дмитриевич УШИНСКИЙ  (1824-1870)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0F0F58-2199-47CE-A7B3-7D09513BB37A}"/>
              </a:ext>
            </a:extLst>
          </p:cNvPr>
          <p:cNvSpPr txBox="1"/>
          <p:nvPr/>
        </p:nvSpPr>
        <p:spPr>
          <a:xfrm>
            <a:off x="4114800" y="2974554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597AA15-D57F-460D-A9E0-5C2B18DB5BB3}"/>
              </a:ext>
            </a:extLst>
          </p:cNvPr>
          <p:cNvSpPr/>
          <p:nvPr/>
        </p:nvSpPr>
        <p:spPr>
          <a:xfrm>
            <a:off x="4654314" y="1330349"/>
            <a:ext cx="4064563" cy="543225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писатель, педагог, основоположник научной педагогики                 в России, общественный деятель.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колоссального наследия: учебников для начальной школы, трудов по педагогике. Писал рассказы и сказки для детей.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1854 г. работал преподавателем русской словесности в Гатчинском сиротском институте.         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1862 г. Ушинский провел пять лет      за границей для изучения школьного дела. Там он познакомился                                    с передовыми учебными заведениями различного типа (школами, детскими садами и приютами), что дало ему материал для дальнейшей деятельности по созданию отечественной научной педагогики. </a:t>
            </a:r>
          </a:p>
          <a:p>
            <a:pPr algn="ctr"/>
            <a:endParaRPr lang="ru-RU" sz="500" dirty="0">
              <a:solidFill>
                <a:srgbClr val="4D100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77EC3B6-2196-4AB3-A19B-682DB20296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1" r="22245"/>
          <a:stretch/>
        </p:blipFill>
        <p:spPr>
          <a:xfrm>
            <a:off x="229344" y="1112125"/>
            <a:ext cx="4166385" cy="550192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474351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2000">
        <p:fade/>
      </p:transition>
    </mc:Choice>
    <mc:Fallback>
      <p:transition spd="med" advClick="0" advTm="22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0F0F58-2199-47CE-A7B3-7D09513BB37A}"/>
              </a:ext>
            </a:extLst>
          </p:cNvPr>
          <p:cNvSpPr txBox="1"/>
          <p:nvPr/>
        </p:nvSpPr>
        <p:spPr>
          <a:xfrm>
            <a:off x="4114800" y="2974554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597AA15-D57F-460D-A9E0-5C2B18DB5BB3}"/>
              </a:ext>
            </a:extLst>
          </p:cNvPr>
          <p:cNvSpPr/>
          <p:nvPr/>
        </p:nvSpPr>
        <p:spPr>
          <a:xfrm>
            <a:off x="4748204" y="2196739"/>
            <a:ext cx="4064563" cy="397031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своих произведениях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К.Д.Ушинский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воспевает честность и трудолюбие, высмеивает упрямство и жадность. 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Рассказы о животных и природе развивают кругозор, помогают отличить добро от зла.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данный сборник вошли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"Четыре желания", "Проказы старухи зимы", "Гадюка", "Дети в роще" и другие. 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81549B3-C193-4303-976C-5B90A88837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17" y="1885204"/>
            <a:ext cx="3298464" cy="4870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DBB5FFF-063F-4D41-BB9A-590700254B3B}"/>
              </a:ext>
            </a:extLst>
          </p:cNvPr>
          <p:cNvSpPr/>
          <p:nvPr/>
        </p:nvSpPr>
        <p:spPr>
          <a:xfrm>
            <a:off x="353638" y="325329"/>
            <a:ext cx="4223860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Ушинский К.Д. Четыре желания : рассказы / Константин Дмитриевич Ушинский : ил. Владимира и Марины Белоусовых. – Москва :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Эксмо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2019. – 80 с.: ил. – (Книги – мои друзья). </a:t>
            </a:r>
          </a:p>
        </p:txBody>
      </p:sp>
    </p:spTree>
    <p:extLst>
      <p:ext uri="{BB962C8B-B14F-4D97-AF65-F5344CB8AC3E}">
        <p14:creationId xmlns:p14="http://schemas.microsoft.com/office/powerpoint/2010/main" val="121946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7000">
        <p:fade/>
      </p:transition>
    </mc:Choice>
    <mc:Fallback xmlns="">
      <p:transition spd="med" advClick="0" advTm="17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907" y="239614"/>
            <a:ext cx="8206813" cy="795801"/>
          </a:xfrm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sz="3800" b="1" dirty="0">
                <a:ln w="9525">
                  <a:noFill/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Антон Павлович ЧЕХОВ (1860-1904)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0F0F58-2199-47CE-A7B3-7D09513BB37A}"/>
              </a:ext>
            </a:extLst>
          </p:cNvPr>
          <p:cNvSpPr txBox="1"/>
          <p:nvPr/>
        </p:nvSpPr>
        <p:spPr>
          <a:xfrm>
            <a:off x="4114800" y="2974554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597AA15-D57F-460D-A9E0-5C2B18DB5BB3}"/>
              </a:ext>
            </a:extLst>
          </p:cNvPr>
          <p:cNvSpPr/>
          <p:nvPr/>
        </p:nvSpPr>
        <p:spPr>
          <a:xfrm>
            <a:off x="4654379" y="1607348"/>
            <a:ext cx="4064563" cy="452431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писатель, драматург.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учебы в гимназии занимался репетиторством в родном Таганроге, а затем в Москве. Скорее всего, собственный опыт отразил в рассказе «Репетитор».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Став известным писателем, Чехов внес вклад в образование: в окрестностях своей усадьбы построил три школы для крестьянских детей.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А.П.Чехов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говорил: "Учитель должен быть артист, художник, горячо влюблённый в своё дело"  </a:t>
            </a:r>
            <a:endParaRPr lang="ru-RU" sz="500" dirty="0">
              <a:solidFill>
                <a:srgbClr val="4D100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77EC3B6-2196-4AB3-A19B-682DB20296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76" y="1020925"/>
            <a:ext cx="3728751" cy="559312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32473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8000">
        <p:fade/>
      </p:transition>
    </mc:Choice>
    <mc:Fallback xmlns="">
      <p:transition spd="med" advClick="0" advTm="18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0F0F58-2199-47CE-A7B3-7D09513BB37A}"/>
              </a:ext>
            </a:extLst>
          </p:cNvPr>
          <p:cNvSpPr txBox="1"/>
          <p:nvPr/>
        </p:nvSpPr>
        <p:spPr>
          <a:xfrm>
            <a:off x="4114800" y="2974554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597AA15-D57F-460D-A9E0-5C2B18DB5BB3}"/>
              </a:ext>
            </a:extLst>
          </p:cNvPr>
          <p:cNvSpPr/>
          <p:nvPr/>
        </p:nvSpPr>
        <p:spPr>
          <a:xfrm>
            <a:off x="4778319" y="1502903"/>
            <a:ext cx="4064563" cy="4801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Мир детства постоянно находился в поле внимания большой русской литературы XIX века. Причем почти всегда такая поэзия и проза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автобиографична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автопсихологична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Чехов, однако, необычайно закрытый писатель. Его "Детства" и "Отрочества" нет. Но книга о детстве, первая часть воображаемого романа, Чеховым все-таки написана.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Ее главами оказываются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"Ванька", "Гриша", "Детвора", "Каштанка", "Степь" и другие рассказы.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81549B3-C193-4303-976C-5B90A88837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18" y="1729648"/>
            <a:ext cx="3284931" cy="50259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DBB5FFF-063F-4D41-BB9A-590700254B3B}"/>
              </a:ext>
            </a:extLst>
          </p:cNvPr>
          <p:cNvSpPr/>
          <p:nvPr/>
        </p:nvSpPr>
        <p:spPr>
          <a:xfrm>
            <a:off x="353638" y="325329"/>
            <a:ext cx="4223860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Чехов А.П. Тайный советник : рассказы о детях / Антон Павлович Чехов. – Москва : АСТ : Астрель, 2006. – 234,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с. – (Любимое чтение). </a:t>
            </a:r>
          </a:p>
        </p:txBody>
      </p:sp>
    </p:spTree>
    <p:extLst>
      <p:ext uri="{BB962C8B-B14F-4D97-AF65-F5344CB8AC3E}">
        <p14:creationId xmlns:p14="http://schemas.microsoft.com/office/powerpoint/2010/main" val="25073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9000">
        <p:fade/>
      </p:transition>
    </mc:Choice>
    <mc:Fallback xmlns="">
      <p:transition spd="med" advClick="0" advTm="19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515956"/>
            <a:ext cx="7886700" cy="795801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3800" b="1" dirty="0">
                <a:ln w="9525">
                  <a:noFill/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2. ПИСАТЕЛИ ХХ ВЕКА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0F0F58-2199-47CE-A7B3-7D09513BB37A}"/>
              </a:ext>
            </a:extLst>
          </p:cNvPr>
          <p:cNvSpPr txBox="1"/>
          <p:nvPr/>
        </p:nvSpPr>
        <p:spPr>
          <a:xfrm>
            <a:off x="4114800" y="2974554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597AA15-D57F-460D-A9E0-5C2B18DB5BB3}"/>
              </a:ext>
            </a:extLst>
          </p:cNvPr>
          <p:cNvSpPr/>
          <p:nvPr/>
        </p:nvSpPr>
        <p:spPr>
          <a:xfrm>
            <a:off x="1140246" y="1630541"/>
            <a:ext cx="758511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>
                <a:solidFill>
                  <a:srgbClr val="4D10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«Учитель - не посредник между миром и детьми, нет, он на стороне детей, он вместе с ними и во главе их. Его цель - не дети, как все думают, а мир, который он улучшает вместе с детьми. Цель воспитания - не в воспитании,                не в «целенаправленном воздействии», а, в общем, вместе с детьми улучшении общей жизни...» (С. Соловейчик)</a:t>
            </a:r>
            <a:endParaRPr lang="ru-RU" sz="3200" dirty="0">
              <a:solidFill>
                <a:srgbClr val="4D100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02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4000">
        <p:fade/>
      </p:transition>
    </mc:Choice>
    <mc:Fallback xmlns="">
      <p:transition spd="med" advClick="0" advTm="14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907" y="239614"/>
            <a:ext cx="8206813" cy="795801"/>
          </a:xfrm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sz="3800" b="1" dirty="0">
                <a:ln w="9525">
                  <a:noFill/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Павел Петрович БАЖОВ (1879-1950)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0F0F58-2199-47CE-A7B3-7D09513BB37A}"/>
              </a:ext>
            </a:extLst>
          </p:cNvPr>
          <p:cNvSpPr txBox="1"/>
          <p:nvPr/>
        </p:nvSpPr>
        <p:spPr>
          <a:xfrm>
            <a:off x="4114800" y="2974554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597AA15-D57F-460D-A9E0-5C2B18DB5BB3}"/>
              </a:ext>
            </a:extLst>
          </p:cNvPr>
          <p:cNvSpPr/>
          <p:nvPr/>
        </p:nvSpPr>
        <p:spPr>
          <a:xfrm>
            <a:off x="4901189" y="1734801"/>
            <a:ext cx="4064563" cy="4801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Русский и советский писатель, фольклорист, публицист, журналист.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Работал учителем русского языка в духовных училищах Екатеринбурга и Камышлова.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двадцатилетием возрасте Бажов стал народным учителем, затем работал журналистом, редактором, писал книги по истории Урала, собирал фольклор.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первые послереволюционные годы занимался созданием учительских курсов и организацией школ по ликвидации неграмотности. 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77EC3B6-2196-4AB3-A19B-682DB20296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48" y="1652530"/>
            <a:ext cx="4393752" cy="496585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1912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8000">
        <p:fade/>
      </p:transition>
    </mc:Choice>
    <mc:Fallback xmlns="">
      <p:transition spd="med" advClick="0" advTm="18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0F0F58-2199-47CE-A7B3-7D09513BB37A}"/>
              </a:ext>
            </a:extLst>
          </p:cNvPr>
          <p:cNvSpPr txBox="1"/>
          <p:nvPr/>
        </p:nvSpPr>
        <p:spPr>
          <a:xfrm>
            <a:off x="4114800" y="2974554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597AA15-D57F-460D-A9E0-5C2B18DB5BB3}"/>
              </a:ext>
            </a:extLst>
          </p:cNvPr>
          <p:cNvSpPr/>
          <p:nvPr/>
        </p:nvSpPr>
        <p:spPr>
          <a:xfrm>
            <a:off x="4877817" y="750466"/>
            <a:ext cx="4064563" cy="590931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Сборник сказов "Малахитовая шкатулка".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Ещё в древности у людей сложились представления о том, что подземные богатства охраняют чудесные существа. О Хозяйке Медной горы, о таинственном руднике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Гумёшки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Бажов слышал рассказы. Эти фольклорные персонажи стали действующими лицами его преданий, в которых сказка  переплеталась с реальной жизнью.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"Малахитовая шкатулка" из года в год пополнялась новыми сказами. Она принесла Бажову всенародную славу - ему была присуждена Государственная премия.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"Малахитовая шкатулка" в первую очередь воспевает трудолюбие уральских мастеров и веру в волшебство. Она учит тому, что нельзя в трудной ситуации опускать руки.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81549B3-C193-4303-976C-5B90A88837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79" y="1460611"/>
            <a:ext cx="3307178" cy="53973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DBB5FFF-063F-4D41-BB9A-590700254B3B}"/>
              </a:ext>
            </a:extLst>
          </p:cNvPr>
          <p:cNvSpPr/>
          <p:nvPr/>
        </p:nvSpPr>
        <p:spPr>
          <a:xfrm>
            <a:off x="353638" y="260282"/>
            <a:ext cx="4223860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Бажов П.П. Малахитовая шкатулка / Павел Петрович Бажов. – Москва : Просвещение, 1987. – 304 с. – (Школьная библиотека). </a:t>
            </a:r>
          </a:p>
        </p:txBody>
      </p:sp>
    </p:spTree>
    <p:extLst>
      <p:ext uri="{BB962C8B-B14F-4D97-AF65-F5344CB8AC3E}">
        <p14:creationId xmlns:p14="http://schemas.microsoft.com/office/powerpoint/2010/main" val="1928328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2000">
        <p:fade/>
      </p:transition>
    </mc:Choice>
    <mc:Fallback>
      <p:transition spd="med" advClick="0" advTm="22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6BBC7CF-58CC-400E-A84E-5FE53BF9B0E6}"/>
              </a:ext>
            </a:extLst>
          </p:cNvPr>
          <p:cNvSpPr/>
          <p:nvPr/>
        </p:nvSpPr>
        <p:spPr>
          <a:xfrm>
            <a:off x="963975" y="822189"/>
            <a:ext cx="69791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2023 год Указом Президента России Владимира Путина объявлен Годом педагога и наставника</a:t>
            </a:r>
            <a:r>
              <a:rPr lang="ru-RU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D0737D4-731C-4EC8-967E-1950622DD882}"/>
              </a:ext>
            </a:extLst>
          </p:cNvPr>
          <p:cNvSpPr/>
          <p:nvPr/>
        </p:nvSpPr>
        <p:spPr>
          <a:xfrm>
            <a:off x="1024568" y="2661461"/>
            <a:ext cx="709486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– это больше чем профессия.                       Это настоящее призвание! Потому как педагог  не только учит и поучает, но и воспитывает, вдохновляет.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писатели, которых мы хорошо знаем, когда-то были педагогами. Для кого-то это было делом всей жизни, как и писательство. А кто-то    с преподавания начинал свой путь поэта.  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Они навсегда оставили свой след в истории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ransition spd="med" advClick="0" advTm="17000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907" y="449338"/>
            <a:ext cx="8206813" cy="795801"/>
          </a:xfrm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sz="3800" b="1" dirty="0">
                <a:ln w="9525">
                  <a:noFill/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Виталий Валентинович БИАНКИ  (1894-1959)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0F0F58-2199-47CE-A7B3-7D09513BB37A}"/>
              </a:ext>
            </a:extLst>
          </p:cNvPr>
          <p:cNvSpPr txBox="1"/>
          <p:nvPr/>
        </p:nvSpPr>
        <p:spPr>
          <a:xfrm>
            <a:off x="4114800" y="2974554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597AA15-D57F-460D-A9E0-5C2B18DB5BB3}"/>
              </a:ext>
            </a:extLst>
          </p:cNvPr>
          <p:cNvSpPr/>
          <p:nvPr/>
        </p:nvSpPr>
        <p:spPr>
          <a:xfrm>
            <a:off x="4819965" y="1660855"/>
            <a:ext cx="4064563" cy="452431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установления Советской власти Бианки работал в Бийске в отделе народного образования по музейной части, был назначен заведующим музеем. Позднее стал также и преподавателем школы. Перед Великой Отечественной войной В. Бианки организовал у себя дома в Ленинграде «литературную школу». Учениками школы были Николай Сладков, Алексей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Ливеровский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Зоя Пирогова,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Кронид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Гарновский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Святослав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Сахарнов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другие, ставшие позднее известными писателями. 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77EC3B6-2196-4AB3-A19B-682DB20296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47" y="1806766"/>
            <a:ext cx="4111190" cy="493240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35742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8000">
        <p:fade/>
      </p:transition>
    </mc:Choice>
    <mc:Fallback xmlns="">
      <p:transition spd="med" advClick="0" advTm="18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0F0F58-2199-47CE-A7B3-7D09513BB37A}"/>
              </a:ext>
            </a:extLst>
          </p:cNvPr>
          <p:cNvSpPr txBox="1"/>
          <p:nvPr/>
        </p:nvSpPr>
        <p:spPr>
          <a:xfrm>
            <a:off x="4114800" y="2974554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597AA15-D57F-460D-A9E0-5C2B18DB5BB3}"/>
              </a:ext>
            </a:extLst>
          </p:cNvPr>
          <p:cNvSpPr/>
          <p:nvPr/>
        </p:nvSpPr>
        <p:spPr>
          <a:xfrm>
            <a:off x="4866800" y="473467"/>
            <a:ext cx="4064563" cy="618630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Сказки Виталия Бианки —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произведения, любимые целыми поколениями семей. В них автор просто и понятно рассказывает                          о повадках животных, птиц и особенностях природы. 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Произведения Бианки полны чудес, хотя в них нет ни фей, ни злых колдунов и добрых волшебников. Здесь животные, птицы и другие персонажи говорят, спорят, дружат.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Сказки рекомендуются к прочтению, чтобы всесторонне развить детей, научить добру, ответственности и ненавязчиво привить любовь к природе.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сборник вошли: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«Теремок», «Паучок-пилот», «Как муравьишка домой спешил», «Мышонок Пик»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81549B3-C193-4303-976C-5B90A88837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59" y="1517595"/>
            <a:ext cx="3866921" cy="51421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DBB5FFF-063F-4D41-BB9A-590700254B3B}"/>
              </a:ext>
            </a:extLst>
          </p:cNvPr>
          <p:cNvSpPr/>
          <p:nvPr/>
        </p:nvSpPr>
        <p:spPr>
          <a:xfrm>
            <a:off x="353638" y="325329"/>
            <a:ext cx="4223860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Бианки В. Сказки / Виталий Бианки. – Москва : Стрекоза, 2021. – 80 с. – (Детская художественная литература). </a:t>
            </a:r>
          </a:p>
        </p:txBody>
      </p:sp>
    </p:spTree>
    <p:extLst>
      <p:ext uri="{BB962C8B-B14F-4D97-AF65-F5344CB8AC3E}">
        <p14:creationId xmlns:p14="http://schemas.microsoft.com/office/powerpoint/2010/main" val="626776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2000">
        <p:fade/>
      </p:transition>
    </mc:Choice>
    <mc:Fallback>
      <p:transition spd="med" advClick="0" advTm="22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907" y="449338"/>
            <a:ext cx="8206813" cy="795801"/>
          </a:xfrm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sz="3800" b="1" dirty="0">
                <a:ln w="9525">
                  <a:noFill/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</a:t>
            </a:r>
            <a:r>
              <a:rPr lang="ru-RU" sz="3800" b="1" dirty="0" err="1">
                <a:ln w="9525">
                  <a:noFill/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Мелентьевич</a:t>
            </a:r>
            <a:r>
              <a:rPr lang="ru-RU" sz="3800" b="1" dirty="0">
                <a:ln w="9525">
                  <a:noFill/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ВОЛКОВ (1891-1977)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0F0F58-2199-47CE-A7B3-7D09513BB37A}"/>
              </a:ext>
            </a:extLst>
          </p:cNvPr>
          <p:cNvSpPr txBox="1"/>
          <p:nvPr/>
        </p:nvSpPr>
        <p:spPr>
          <a:xfrm>
            <a:off x="4114800" y="2974554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597AA15-D57F-460D-A9E0-5C2B18DB5BB3}"/>
              </a:ext>
            </a:extLst>
          </p:cNvPr>
          <p:cNvSpPr/>
          <p:nvPr/>
        </p:nvSpPr>
        <p:spPr>
          <a:xfrm>
            <a:off x="4819965" y="1517636"/>
            <a:ext cx="4064563" cy="507831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и советский писатель, педагог. 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Поступил в Томский учительский институт, по окончании которого  получил диплом с правом преподавать все предметы школьной программы, кроме Закона Божьего.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Работал учителем в своём родном городе. Позже в течение двадцати лет  был преподавателем, затем — доцентом кафедры высшей математики Московского института цветных металлов и золота.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Волков был энциклопедически образованным человеком, хорошо знал литературу, историю, владел иностранными языками.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77EC3B6-2196-4AB3-A19B-682DB20296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07" y="1590591"/>
            <a:ext cx="3666636" cy="493240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1733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9000">
        <p:fade/>
      </p:transition>
    </mc:Choice>
    <mc:Fallback xmlns="">
      <p:transition spd="med" advClick="0" advTm="19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0F0F58-2199-47CE-A7B3-7D09513BB37A}"/>
              </a:ext>
            </a:extLst>
          </p:cNvPr>
          <p:cNvSpPr txBox="1"/>
          <p:nvPr/>
        </p:nvSpPr>
        <p:spPr>
          <a:xfrm>
            <a:off x="4114800" y="2974554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597AA15-D57F-460D-A9E0-5C2B18DB5BB3}"/>
              </a:ext>
            </a:extLst>
          </p:cNvPr>
          <p:cNvSpPr/>
          <p:nvPr/>
        </p:nvSpPr>
        <p:spPr>
          <a:xfrm>
            <a:off x="4866800" y="473467"/>
            <a:ext cx="4064563" cy="590931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Желая практиковать свой английский, Александр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Мелентьевич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берется за перевод сказки «Удивительный волшебник из страны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Увлеченный процессом перевода и сюжетом сказки, Волков решает сделать его более красочным, он наделяет героев новыми качествами и добавляет приключений. Рукопись переработки книги Волков направил для одобрения детскому писателю Самуилу Яковлевичу Маршаку, который не только одобрил ее, но настоятельно порекомендовал автору заняться литературной деятельностью на профессиональной основе. В 1939 году книга под названием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«Волшебник изумрудного города»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была издана, она завоевала сердца многих читателей и стала началом знаменитого цикла с одноименным названием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81549B3-C193-4303-976C-5B90A88837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51" y="1641513"/>
            <a:ext cx="3280336" cy="50182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DBB5FFF-063F-4D41-BB9A-590700254B3B}"/>
              </a:ext>
            </a:extLst>
          </p:cNvPr>
          <p:cNvSpPr/>
          <p:nvPr/>
        </p:nvSpPr>
        <p:spPr>
          <a:xfrm>
            <a:off x="353638" y="325329"/>
            <a:ext cx="4223860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Волков А. Волшебник Изумрудного города / Александр Волков. – Москва : ОЛМА Медиа Групп, 2013. – 256 с. – (Книги нашего детства). </a:t>
            </a:r>
          </a:p>
        </p:txBody>
      </p:sp>
    </p:spTree>
    <p:extLst>
      <p:ext uri="{BB962C8B-B14F-4D97-AF65-F5344CB8AC3E}">
        <p14:creationId xmlns:p14="http://schemas.microsoft.com/office/powerpoint/2010/main" val="1258325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2000">
        <p:fade/>
      </p:transition>
    </mc:Choice>
    <mc:Fallback>
      <p:transition spd="med" advClick="0" advTm="22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907" y="449338"/>
            <a:ext cx="8206813" cy="795801"/>
          </a:xfrm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sz="3800" b="1" dirty="0">
                <a:ln w="9525">
                  <a:noFill/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Юрий Иосифович КОВАЛЬ (1938-1995)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0F0F58-2199-47CE-A7B3-7D09513BB37A}"/>
              </a:ext>
            </a:extLst>
          </p:cNvPr>
          <p:cNvSpPr txBox="1"/>
          <p:nvPr/>
        </p:nvSpPr>
        <p:spPr>
          <a:xfrm>
            <a:off x="4114800" y="2974554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597AA15-D57F-460D-A9E0-5C2B18DB5BB3}"/>
              </a:ext>
            </a:extLst>
          </p:cNvPr>
          <p:cNvSpPr/>
          <p:nvPr/>
        </p:nvSpPr>
        <p:spPr>
          <a:xfrm>
            <a:off x="4819965" y="1660855"/>
            <a:ext cx="4064563" cy="4801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писатель, сценарист, художник, автор песен.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Окончил историко-филологический факультет Московского государственного педагогического института имени В. И. Ленина, получив диплом учителя русского языка, литературы и истории, а также диплом учителя рисования. Работал учителем в сельской школе до 1963 года. Преподавал русский язык и литературу, географию, историю, пение и др. Иногда составлял для учеников диктанты в стихотворной форме. 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77EC3B6-2196-4AB3-A19B-682DB20296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71" y="1610433"/>
            <a:ext cx="4400663" cy="494219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20035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9000">
        <p:fade/>
      </p:transition>
    </mc:Choice>
    <mc:Fallback xmlns="">
      <p:transition spd="med" advClick="0" advTm="19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0F0F58-2199-47CE-A7B3-7D09513BB37A}"/>
              </a:ext>
            </a:extLst>
          </p:cNvPr>
          <p:cNvSpPr txBox="1"/>
          <p:nvPr/>
        </p:nvSpPr>
        <p:spPr>
          <a:xfrm>
            <a:off x="4114800" y="2974554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597AA15-D57F-460D-A9E0-5C2B18DB5BB3}"/>
              </a:ext>
            </a:extLst>
          </p:cNvPr>
          <p:cNvSpPr/>
          <p:nvPr/>
        </p:nvSpPr>
        <p:spPr>
          <a:xfrm>
            <a:off x="4882487" y="1002946"/>
            <a:ext cx="4064563" cy="535531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Коваля печатались в детских журналах «Пионер», «Мурзилка» и «Огонёк». Эти рассказы — не только о людях, но и о жизни природы, которую писатель и понимал, и любил.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Юрий Коваль автор сборников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рассказов «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Листобой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«Про них», «Чистый двор», повестей «Приключения Васи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Куролесова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«Самая лёгкая лодка в мире», «Недопёсок», «Полынные сказки»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др. Многие произведения писателя тесно связаны с его биографией. Например, рассказы из сборника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«Чистый двор», «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Нюрка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«Клеёнка», «Берёзовый пирожок», «Вода с закрытыми глазами», «Под соснами».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81549B3-C193-4303-976C-5B90A88837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63" y="1583616"/>
            <a:ext cx="3571852" cy="51421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DBB5FFF-063F-4D41-BB9A-590700254B3B}"/>
              </a:ext>
            </a:extLst>
          </p:cNvPr>
          <p:cNvSpPr/>
          <p:nvPr/>
        </p:nvSpPr>
        <p:spPr>
          <a:xfrm>
            <a:off x="363659" y="240148"/>
            <a:ext cx="4223860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Коваль Ю.И. Алый : рассказы / Юрий Иосифович Коваль. – Москва : АСТ, 2022. – 416 с. : ил. – (Большая детская библиотека). </a:t>
            </a:r>
          </a:p>
        </p:txBody>
      </p:sp>
    </p:spTree>
    <p:extLst>
      <p:ext uri="{BB962C8B-B14F-4D97-AF65-F5344CB8AC3E}">
        <p14:creationId xmlns:p14="http://schemas.microsoft.com/office/powerpoint/2010/main" val="3973377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0">
        <p:fade/>
      </p:transition>
    </mc:Choice>
    <mc:Fallback>
      <p:transition spd="med" advClick="0" advTm="20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907" y="449338"/>
            <a:ext cx="8206813" cy="795801"/>
          </a:xfrm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sz="3800" b="1" dirty="0">
                <a:ln w="9525">
                  <a:noFill/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Владислав Петрович КРАПИВИН   (1938-2020)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0F0F58-2199-47CE-A7B3-7D09513BB37A}"/>
              </a:ext>
            </a:extLst>
          </p:cNvPr>
          <p:cNvSpPr txBox="1"/>
          <p:nvPr/>
        </p:nvSpPr>
        <p:spPr>
          <a:xfrm>
            <a:off x="4114800" y="2974554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597AA15-D57F-460D-A9E0-5C2B18DB5BB3}"/>
              </a:ext>
            </a:extLst>
          </p:cNvPr>
          <p:cNvSpPr/>
          <p:nvPr/>
        </p:nvSpPr>
        <p:spPr>
          <a:xfrm>
            <a:off x="4819964" y="1465674"/>
            <a:ext cx="4064563" cy="507831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Советский и российский детский писатель.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в семье педагогов. В 1956 году поступил на факультет журналистики Уральского государственного университета. На производственной практике в газете «Комсомольская правда», познакомился с Симоном Соловейчиком, создателем педагогики сотрудничества. Литературное творчество писателя неразрывно связано с его педагогической деятельностью.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2007 году Крапивин уехал в Тюмень, где стал профессором Тюменского государственного университета, вёл для студентов школу литературного мастерства.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77EC3B6-2196-4AB3-A19B-682DB20296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05" y="1465674"/>
            <a:ext cx="3395995" cy="509399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26550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8000">
        <p:fade/>
      </p:transition>
    </mc:Choice>
    <mc:Fallback xmlns="">
      <p:transition spd="med" advClick="0" advTm="18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0F0F58-2199-47CE-A7B3-7D09513BB37A}"/>
              </a:ext>
            </a:extLst>
          </p:cNvPr>
          <p:cNvSpPr txBox="1"/>
          <p:nvPr/>
        </p:nvSpPr>
        <p:spPr>
          <a:xfrm>
            <a:off x="4114800" y="2974554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597AA15-D57F-460D-A9E0-5C2B18DB5BB3}"/>
              </a:ext>
            </a:extLst>
          </p:cNvPr>
          <p:cNvSpPr/>
          <p:nvPr/>
        </p:nvSpPr>
        <p:spPr>
          <a:xfrm>
            <a:off x="4735003" y="1578763"/>
            <a:ext cx="4064563" cy="507831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«Оруженосец Кашка» 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увлекательное произведение, созданное Владиславом Крапивиным.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События повести разворачиваются в детском лагере, где отдыхают главные герои - семиклассник Володя и восьмилетний Аркашка. Вова участвует в рыцарском турнире - стреляет из лука, а малыш Кашка становится его оруженосцем. Смогут ли ребята найти общий язык и подружиться, несмотря на большую разницу в возрасте? 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 история научит доброте и сочувствию, доверию и смелости.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81549B3-C193-4303-976C-5B90A88837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36" y="1583616"/>
            <a:ext cx="3114913" cy="51421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DBB5FFF-063F-4D41-BB9A-590700254B3B}"/>
              </a:ext>
            </a:extLst>
          </p:cNvPr>
          <p:cNvSpPr/>
          <p:nvPr/>
        </p:nvSpPr>
        <p:spPr>
          <a:xfrm>
            <a:off x="363659" y="240148"/>
            <a:ext cx="4223860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Крапивин В.П. Оруженосец Кашка : повесть / Владислав Петрович Крапивин. – Москва :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Искателькнига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2019. – 128 с. </a:t>
            </a:r>
          </a:p>
        </p:txBody>
      </p:sp>
    </p:spTree>
    <p:extLst>
      <p:ext uri="{BB962C8B-B14F-4D97-AF65-F5344CB8AC3E}">
        <p14:creationId xmlns:p14="http://schemas.microsoft.com/office/powerpoint/2010/main" val="104174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6000">
        <p:fade/>
      </p:transition>
    </mc:Choice>
    <mc:Fallback xmlns="">
      <p:transition spd="med" advClick="0" advTm="16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907" y="449338"/>
            <a:ext cx="8206813" cy="795801"/>
          </a:xfrm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sz="3800" b="1" dirty="0">
                <a:ln w="9525">
                  <a:noFill/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Константин Георгиевич ПАУСТОВСКИЙ (1892-1968)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0F0F58-2199-47CE-A7B3-7D09513BB37A}"/>
              </a:ext>
            </a:extLst>
          </p:cNvPr>
          <p:cNvSpPr txBox="1"/>
          <p:nvPr/>
        </p:nvSpPr>
        <p:spPr>
          <a:xfrm>
            <a:off x="4114800" y="2974554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597AA15-D57F-460D-A9E0-5C2B18DB5BB3}"/>
              </a:ext>
            </a:extLst>
          </p:cNvPr>
          <p:cNvSpPr/>
          <p:nvPr/>
        </p:nvSpPr>
        <p:spPr>
          <a:xfrm>
            <a:off x="4875048" y="2068201"/>
            <a:ext cx="4064563" cy="424731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советский писатель.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Педагогической деятельностью писатель начал заниматься в очень юном возрасте.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«Когда я был в шестом классе, семья наша распалась, и с тех пор я сам должен был зарабатывать себе на жизнь и ученье. Перебивался я довольно тяжелым трудом, так называемым репетиторством». (Из автобиографии)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77EC3B6-2196-4AB3-A19B-682DB20296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00"/>
          <a:stretch/>
        </p:blipFill>
        <p:spPr>
          <a:xfrm>
            <a:off x="452163" y="1655000"/>
            <a:ext cx="4119837" cy="482819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84517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0F0F58-2199-47CE-A7B3-7D09513BB37A}"/>
              </a:ext>
            </a:extLst>
          </p:cNvPr>
          <p:cNvSpPr txBox="1"/>
          <p:nvPr/>
        </p:nvSpPr>
        <p:spPr>
          <a:xfrm>
            <a:off x="4114800" y="2974554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597AA15-D57F-460D-A9E0-5C2B18DB5BB3}"/>
              </a:ext>
            </a:extLst>
          </p:cNvPr>
          <p:cNvSpPr/>
          <p:nvPr/>
        </p:nvSpPr>
        <p:spPr>
          <a:xfrm>
            <a:off x="4735003" y="1578763"/>
            <a:ext cx="4064563" cy="424731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Познавательный разнообразный материал, который содержится почти в каждом произведении писателя, простота и увлекательность изложения, где четко выражено отношение к добру и злу, стилистическое совершенство – все это обеспечивает книгам Паустовского прочный успех и широкую популярность среди юных читателей.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сборнике есть рассказы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«Заячьи лапы», «Жильцы старого дома», «Подарок»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сказки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«Тёплый хлеб», «Стальное колечко»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многие другие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81549B3-C193-4303-976C-5B90A88837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36" y="1843940"/>
            <a:ext cx="3114913" cy="46215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DBB5FFF-063F-4D41-BB9A-590700254B3B}"/>
              </a:ext>
            </a:extLst>
          </p:cNvPr>
          <p:cNvSpPr/>
          <p:nvPr/>
        </p:nvSpPr>
        <p:spPr>
          <a:xfrm>
            <a:off x="363659" y="240148"/>
            <a:ext cx="4223860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Паустовский К.Г. Теплый хлеб : избранные произведения / Константин Георгиевич Паустовский. – Санкт-Петербург :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Лениздат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2013. – 320 с. </a:t>
            </a:r>
          </a:p>
        </p:txBody>
      </p:sp>
    </p:spTree>
    <p:extLst>
      <p:ext uri="{BB962C8B-B14F-4D97-AF65-F5344CB8AC3E}">
        <p14:creationId xmlns:p14="http://schemas.microsoft.com/office/powerpoint/2010/main" val="169051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6000">
        <p:fade/>
      </p:transition>
    </mc:Choice>
    <mc:Fallback xmlns="">
      <p:transition spd="med" advClick="0" advTm="16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3862" y="328669"/>
            <a:ext cx="7886700" cy="795801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ln w="9525">
                  <a:noFill/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План выставки: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0F0F58-2199-47CE-A7B3-7D09513BB37A}"/>
              </a:ext>
            </a:extLst>
          </p:cNvPr>
          <p:cNvSpPr txBox="1"/>
          <p:nvPr/>
        </p:nvSpPr>
        <p:spPr>
          <a:xfrm>
            <a:off x="4114800" y="2974554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D054DF7-861E-43CA-9758-01C2EB53E154}"/>
              </a:ext>
            </a:extLst>
          </p:cNvPr>
          <p:cNvSpPr/>
          <p:nvPr/>
        </p:nvSpPr>
        <p:spPr>
          <a:xfrm>
            <a:off x="4572000" y="60693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подготовлена библиотекарем МБОУ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Дубравская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СШ Куликовой Г.А.</a:t>
            </a: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597AA15-D57F-460D-A9E0-5C2B18DB5BB3}"/>
              </a:ext>
            </a:extLst>
          </p:cNvPr>
          <p:cNvSpPr/>
          <p:nvPr/>
        </p:nvSpPr>
        <p:spPr>
          <a:xfrm>
            <a:off x="1107196" y="1741296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4D10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1. ПИСАТЕЛИ Х</a:t>
            </a:r>
            <a:r>
              <a:rPr lang="en-US" b="1" dirty="0">
                <a:solidFill>
                  <a:srgbClr val="4D10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b="1" dirty="0">
                <a:solidFill>
                  <a:srgbClr val="4D10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ВЕКА: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4D10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Ершов П.П.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4D10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Погорельский 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4D10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Толстой Л.Н.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4D10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Тургенев И.С.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4D10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Ушинский К.Д.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4D10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Чехов А.П.</a:t>
            </a:r>
          </a:p>
          <a:p>
            <a:r>
              <a:rPr lang="ru-RU" b="1" dirty="0">
                <a:solidFill>
                  <a:srgbClr val="4D10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2. ПИСАТЕЛИ ХХ ВЕКА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4D10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Бажов П.П.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4D10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Бианки В.В.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4D10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Волков А.М.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4D10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Крапивин В.П.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4D10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Паустовский К.Г.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7FE02DD-E606-4596-BC37-F7B611DB3C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799" y="2291376"/>
            <a:ext cx="2245429" cy="261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3000">
        <p:fade/>
      </p:transition>
    </mc:Choice>
    <mc:Fallback xmlns="">
      <p:transition spd="med" advClick="0" advTm="130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6BBC7CF-58CC-400E-A84E-5FE53BF9B0E6}"/>
              </a:ext>
            </a:extLst>
          </p:cNvPr>
          <p:cNvSpPr/>
          <p:nvPr/>
        </p:nvSpPr>
        <p:spPr>
          <a:xfrm>
            <a:off x="1258676" y="803819"/>
            <a:ext cx="697918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Хороший писатель – это всегда учитель.</a:t>
            </a:r>
            <a:br>
              <a:rPr lang="ru-RU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Создав свои назидательные произведения, писатели-педагоги несомненно научили чему-то новому многие поколения читателей</a:t>
            </a:r>
            <a:endParaRPr lang="ru-RU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01C41DF-33CE-4858-BF69-3D78CEC88E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620214" y="4741429"/>
            <a:ext cx="5903572" cy="211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30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515956"/>
            <a:ext cx="7886700" cy="795801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3800" b="1" dirty="0">
                <a:ln w="9525">
                  <a:noFill/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1. ПИСАТЕЛИ Х</a:t>
            </a:r>
            <a:r>
              <a:rPr lang="en-US" sz="3800" b="1" dirty="0">
                <a:ln w="9525">
                  <a:noFill/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3800" b="1" dirty="0">
                <a:ln w="9525">
                  <a:noFill/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 ВЕКА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0F0F58-2199-47CE-A7B3-7D09513BB37A}"/>
              </a:ext>
            </a:extLst>
          </p:cNvPr>
          <p:cNvSpPr txBox="1"/>
          <p:nvPr/>
        </p:nvSpPr>
        <p:spPr>
          <a:xfrm>
            <a:off x="4114800" y="2974554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597AA15-D57F-460D-A9E0-5C2B18DB5BB3}"/>
              </a:ext>
            </a:extLst>
          </p:cNvPr>
          <p:cNvSpPr/>
          <p:nvPr/>
        </p:nvSpPr>
        <p:spPr>
          <a:xfrm>
            <a:off x="1140247" y="1720514"/>
            <a:ext cx="728765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>
                <a:solidFill>
                  <a:srgbClr val="4D10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«Чтение — вот лучшее учение. Следовать за мыслями великого человека — есть наука самая занимательная». (А.С. Пушкин)</a:t>
            </a:r>
            <a:endParaRPr lang="ru-RU" sz="3200" dirty="0">
              <a:solidFill>
                <a:srgbClr val="4D100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9B744BC-09A2-4F6D-BCBB-BA428B8D25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21" y="4191374"/>
            <a:ext cx="4450554" cy="25034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5713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413466"/>
            <a:ext cx="7886700" cy="795801"/>
          </a:xfrm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sz="3800" b="1" dirty="0">
                <a:ln w="9525">
                  <a:noFill/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Павел Петрович ЕРШОВ (1815-1869)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0F0F58-2199-47CE-A7B3-7D09513BB37A}"/>
              </a:ext>
            </a:extLst>
          </p:cNvPr>
          <p:cNvSpPr txBox="1"/>
          <p:nvPr/>
        </p:nvSpPr>
        <p:spPr>
          <a:xfrm>
            <a:off x="4114800" y="2974554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597AA15-D57F-460D-A9E0-5C2B18DB5BB3}"/>
              </a:ext>
            </a:extLst>
          </p:cNvPr>
          <p:cNvSpPr/>
          <p:nvPr/>
        </p:nvSpPr>
        <p:spPr>
          <a:xfrm>
            <a:off x="4572000" y="1566275"/>
            <a:ext cx="4064563" cy="460126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поэт, прозаик, драматург, автор знаменитой стихотворной сказки «Конёк-Горбунок».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в Тобольской губернии.                       Учился на философско-юридическом отделении Петербургского университета.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Вернувшись по окончании университета на родину, работал учителем в Тобольской гимназии, затем стал инспектором и директором гимназии и дирекции училищ Тобольской губернии. Один из его учеников – Дмитрий Иванович Менделеев.</a:t>
            </a:r>
          </a:p>
          <a:p>
            <a:pPr algn="ctr"/>
            <a:endParaRPr lang="ru-RU" sz="500" dirty="0">
              <a:solidFill>
                <a:srgbClr val="4D100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77EC3B6-2196-4AB3-A19B-682DB20296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70" y="1586272"/>
            <a:ext cx="3607168" cy="485826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65280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8000">
        <p:fade/>
      </p:transition>
    </mc:Choice>
    <mc:Fallback xmlns="">
      <p:transition spd="med" advClick="0" advTm="18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0F0F58-2199-47CE-A7B3-7D09513BB37A}"/>
              </a:ext>
            </a:extLst>
          </p:cNvPr>
          <p:cNvSpPr txBox="1"/>
          <p:nvPr/>
        </p:nvSpPr>
        <p:spPr>
          <a:xfrm>
            <a:off x="4114800" y="2974554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597AA15-D57F-460D-A9E0-5C2B18DB5BB3}"/>
              </a:ext>
            </a:extLst>
          </p:cNvPr>
          <p:cNvSpPr/>
          <p:nvPr/>
        </p:nvSpPr>
        <p:spPr>
          <a:xfrm>
            <a:off x="4841915" y="335845"/>
            <a:ext cx="4064563" cy="618630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Петр Павлович Ершов занимает видное место среди классиков русской литературы XIX века. 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Неувядаема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его слава как автора сказки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"Конек-Горбунок",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 современному читателю мало знакомы или совсем неизвестны его замечательные произведения других жанров: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поэмы, драматургические сочинения, эпиграммы, цикл рассказов "Осенние вечера". 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Предлагаемое издание впервые дает возможность познакомиться и изучить многогранное творчество Ершова. 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книгу также включены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письма поэта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которых он предстает как литературный и общественный деятель.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81549B3-C193-4303-976C-5B90A88837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19" y="2001777"/>
            <a:ext cx="3214724" cy="46854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DBB5FFF-063F-4D41-BB9A-590700254B3B}"/>
              </a:ext>
            </a:extLst>
          </p:cNvPr>
          <p:cNvSpPr/>
          <p:nvPr/>
        </p:nvSpPr>
        <p:spPr>
          <a:xfrm>
            <a:off x="347692" y="303295"/>
            <a:ext cx="4224308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Ершов П.П. Конек-Горбунок : Избранные произведения и письма / Сост.,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текстов. вступ. ст. и примеч.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В.А.Зверева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Москва : Парад; БИБКОМ, 2007. – 624 с., ил.</a:t>
            </a:r>
          </a:p>
        </p:txBody>
      </p:sp>
    </p:spTree>
    <p:extLst>
      <p:ext uri="{BB962C8B-B14F-4D97-AF65-F5344CB8AC3E}">
        <p14:creationId xmlns:p14="http://schemas.microsoft.com/office/powerpoint/2010/main" val="2676998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2000">
        <p:fade/>
      </p:transition>
    </mc:Choice>
    <mc:Fallback>
      <p:transition spd="med" advClick="0" advTm="22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468548"/>
            <a:ext cx="7886700" cy="795801"/>
          </a:xfrm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sz="3800" b="1" dirty="0">
                <a:ln w="9525">
                  <a:noFill/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Антоний ПОГОРЕЛЬСКИЙ (Алексей Алексеевич Перовский) (1787-1836)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0F0F58-2199-47CE-A7B3-7D09513BB37A}"/>
              </a:ext>
            </a:extLst>
          </p:cNvPr>
          <p:cNvSpPr txBox="1"/>
          <p:nvPr/>
        </p:nvSpPr>
        <p:spPr>
          <a:xfrm>
            <a:off x="4114800" y="2974554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597AA15-D57F-460D-A9E0-5C2B18DB5BB3}"/>
              </a:ext>
            </a:extLst>
          </p:cNvPr>
          <p:cNvSpPr/>
          <p:nvPr/>
        </p:nvSpPr>
        <p:spPr>
          <a:xfrm>
            <a:off x="4572000" y="1566275"/>
            <a:ext cx="4064563" cy="507831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писатель. Наиболее известен как автор волшебной повести «Чёрная курица, или Подземные жители» (1829), считающейся в истории русской литературы первой книгой о детстве и написанной для племянника Алеши, будущего писателя А. К. Толстого, воспитанию которого посвятил свое время А. А. Перовский.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Учился в Московском университете (1805-1807), получив по окончании его степень доктора философских и словесных наук.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Служил попечителем Харьковского учебного округа (1825-1830), членом комитета, занимающегося устройством учебных заведений в Петербурге.</a:t>
            </a:r>
            <a:endParaRPr lang="ru-RU" sz="500" dirty="0">
              <a:solidFill>
                <a:srgbClr val="4D100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77EC3B6-2196-4AB3-A19B-682DB20296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37" y="1450049"/>
            <a:ext cx="3474911" cy="5209287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460881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2000">
        <p:fade/>
      </p:transition>
    </mc:Choice>
    <mc:Fallback>
      <p:transition spd="med" advClick="0" advTm="22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0F0F58-2199-47CE-A7B3-7D09513BB37A}"/>
              </a:ext>
            </a:extLst>
          </p:cNvPr>
          <p:cNvSpPr txBox="1"/>
          <p:nvPr/>
        </p:nvSpPr>
        <p:spPr>
          <a:xfrm>
            <a:off x="4114800" y="2974554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597AA15-D57F-460D-A9E0-5C2B18DB5BB3}"/>
              </a:ext>
            </a:extLst>
          </p:cNvPr>
          <p:cNvSpPr/>
          <p:nvPr/>
        </p:nvSpPr>
        <p:spPr>
          <a:xfrm>
            <a:off x="4885917" y="640217"/>
            <a:ext cx="4064563" cy="590931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«Чёрная курица, или Подземные жители»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произведение                                  А. Погорельского, какое важно прочесть каждому ребёнку. 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повести идёт речь о дружбе маленького Алёши и чёрной курицы, которая оказывается главным министром подземного государя. Об этом мальчик узнаёт, когда спасает Чернушку от неминуемой гибели. В благодарность подземный правитель дарит ему семечко, которое помогает Алёше знать ответы на уроках без усилий. Такая беззаботность в учении для мальчика приносит свои плоды.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Что в жизни приносит гордыня, лень и предательство, говорится на страницах этой сказки.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81549B3-C193-4303-976C-5B90A88837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02" y="1932011"/>
            <a:ext cx="3720682" cy="47455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DBB5FFF-063F-4D41-BB9A-590700254B3B}"/>
              </a:ext>
            </a:extLst>
          </p:cNvPr>
          <p:cNvSpPr/>
          <p:nvPr/>
        </p:nvSpPr>
        <p:spPr>
          <a:xfrm>
            <a:off x="347692" y="303295"/>
            <a:ext cx="4224308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Погорельский А. Черная курица,                или Подземные жители / Антоний Погорельский ;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худож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Ольга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Ионайтис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Москва : Лабиринт Пресс, 2020. – 48 с.: ил.</a:t>
            </a:r>
          </a:p>
        </p:txBody>
      </p:sp>
    </p:spTree>
    <p:extLst>
      <p:ext uri="{BB962C8B-B14F-4D97-AF65-F5344CB8AC3E}">
        <p14:creationId xmlns:p14="http://schemas.microsoft.com/office/powerpoint/2010/main" val="1245152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2000">
        <p:fade/>
      </p:transition>
    </mc:Choice>
    <mc:Fallback>
      <p:transition spd="med" advClick="0" advTm="22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908" y="243949"/>
            <a:ext cx="8206813" cy="795801"/>
          </a:xfrm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sz="3800" b="1" dirty="0">
                <a:ln w="9525">
                  <a:noFill/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Лев Николаевич ТОЛСТОЙ  (1828-1910)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0F0F58-2199-47CE-A7B3-7D09513BB37A}"/>
              </a:ext>
            </a:extLst>
          </p:cNvPr>
          <p:cNvSpPr txBox="1"/>
          <p:nvPr/>
        </p:nvSpPr>
        <p:spPr>
          <a:xfrm>
            <a:off x="4114800" y="2974554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597AA15-D57F-460D-A9E0-5C2B18DB5BB3}"/>
              </a:ext>
            </a:extLst>
          </p:cNvPr>
          <p:cNvSpPr/>
          <p:nvPr/>
        </p:nvSpPr>
        <p:spPr>
          <a:xfrm>
            <a:off x="4572000" y="1454227"/>
            <a:ext cx="3999123" cy="523220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писатель, публицист, мыслитель.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1859 году Толстой деятельно занялся устройством школ в Ясной Поляне.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Яснополянская школа явилась его оригинальным педагогическим экспериментом. Толстой сам вёл занятия вместе с несколькими постоянными учителями.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Писатель оставил уникальное педагогическое наследие: статьи, письма, дневники, написанные им учебники и Яснополянскую школу. Занятие педагогикой он считал самым радостным и счастливым временем своей жизни.</a:t>
            </a:r>
          </a:p>
          <a:p>
            <a:pPr algn="ctr"/>
            <a:endParaRPr lang="ru-RU" sz="500" dirty="0">
              <a:solidFill>
                <a:srgbClr val="4D100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500" dirty="0">
              <a:solidFill>
                <a:srgbClr val="4D100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77EC3B6-2196-4AB3-A19B-682DB20296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01" y="1894902"/>
            <a:ext cx="4140519" cy="4296577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7714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9000">
        <p:fade/>
      </p:transition>
    </mc:Choice>
    <mc:Fallback xmlns="">
      <p:transition spd="med" advClick="0" advTm="19000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2199</TotalTime>
  <Words>2585</Words>
  <Application>Microsoft Office PowerPoint</Application>
  <PresentationFormat>Экран (4:3)</PresentationFormat>
  <Paragraphs>159</Paragraphs>
  <Slides>30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Тема Office</vt:lpstr>
      <vt:lpstr>«Писатели-педагоги»</vt:lpstr>
      <vt:lpstr>Презентация PowerPoint</vt:lpstr>
      <vt:lpstr>План выставки:</vt:lpstr>
      <vt:lpstr>Раздел 1. ПИСАТЕЛИ ХIХ ВЕКА</vt:lpstr>
      <vt:lpstr>Павел Петрович ЕРШОВ (1815-1869)</vt:lpstr>
      <vt:lpstr>Презентация PowerPoint</vt:lpstr>
      <vt:lpstr>Антоний ПОГОРЕЛЬСКИЙ (Алексей Алексеевич Перовский) (1787-1836)</vt:lpstr>
      <vt:lpstr>Презентация PowerPoint</vt:lpstr>
      <vt:lpstr>Лев Николаевич ТОЛСТОЙ  (1828-1910) </vt:lpstr>
      <vt:lpstr>Презентация PowerPoint</vt:lpstr>
      <vt:lpstr>Иван Сергеевич ТУРГЕНЕВ (1818-1883) </vt:lpstr>
      <vt:lpstr>Презентация PowerPoint</vt:lpstr>
      <vt:lpstr>Константин Дмитриевич УШИНСКИЙ  (1824-1870) </vt:lpstr>
      <vt:lpstr>Презентация PowerPoint</vt:lpstr>
      <vt:lpstr>Антон Павлович ЧЕХОВ (1860-1904) </vt:lpstr>
      <vt:lpstr>Презентация PowerPoint</vt:lpstr>
      <vt:lpstr>Раздел 2. ПИСАТЕЛИ ХХ ВЕКА</vt:lpstr>
      <vt:lpstr>Павел Петрович БАЖОВ (1879-1950) </vt:lpstr>
      <vt:lpstr>Презентация PowerPoint</vt:lpstr>
      <vt:lpstr>Виталий Валентинович БИАНКИ  (1894-1959) </vt:lpstr>
      <vt:lpstr>Презентация PowerPoint</vt:lpstr>
      <vt:lpstr>Александр Мелентьевич ВОЛКОВ (1891-1977) </vt:lpstr>
      <vt:lpstr>Презентация PowerPoint</vt:lpstr>
      <vt:lpstr>Юрий Иосифович КОВАЛЬ (1938-1995) </vt:lpstr>
      <vt:lpstr>Презентация PowerPoint</vt:lpstr>
      <vt:lpstr>Владислав Петрович КРАПИВИН   (1938-2020) </vt:lpstr>
      <vt:lpstr>Презентация PowerPoint</vt:lpstr>
      <vt:lpstr>Константин Георгиевич ПАУСТОВСКИЙ (1892-1968)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Пользователь</cp:lastModifiedBy>
  <cp:revision>179</cp:revision>
  <dcterms:created xsi:type="dcterms:W3CDTF">2014-11-21T11:00:06Z</dcterms:created>
  <dcterms:modified xsi:type="dcterms:W3CDTF">2023-11-13T06:08:57Z</dcterms:modified>
</cp:coreProperties>
</file>